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33"/>
  </p:notesMasterIdLst>
  <p:sldIdLst>
    <p:sldId id="256" r:id="rId2"/>
    <p:sldId id="276" r:id="rId3"/>
    <p:sldId id="257" r:id="rId4"/>
    <p:sldId id="258" r:id="rId5"/>
    <p:sldId id="278" r:id="rId6"/>
    <p:sldId id="259" r:id="rId7"/>
    <p:sldId id="260" r:id="rId8"/>
    <p:sldId id="261" r:id="rId9"/>
    <p:sldId id="279" r:id="rId10"/>
    <p:sldId id="280" r:id="rId11"/>
    <p:sldId id="262" r:id="rId12"/>
    <p:sldId id="263" r:id="rId13"/>
    <p:sldId id="264" r:id="rId14"/>
    <p:sldId id="286" r:id="rId15"/>
    <p:sldId id="265" r:id="rId16"/>
    <p:sldId id="281" r:id="rId17"/>
    <p:sldId id="266" r:id="rId18"/>
    <p:sldId id="267" r:id="rId19"/>
    <p:sldId id="268" r:id="rId20"/>
    <p:sldId id="282" r:id="rId21"/>
    <p:sldId id="269" r:id="rId22"/>
    <p:sldId id="270" r:id="rId23"/>
    <p:sldId id="285" r:id="rId24"/>
    <p:sldId id="271" r:id="rId25"/>
    <p:sldId id="283" r:id="rId26"/>
    <p:sldId id="272" r:id="rId27"/>
    <p:sldId id="273" r:id="rId28"/>
    <p:sldId id="284" r:id="rId29"/>
    <p:sldId id="274" r:id="rId30"/>
    <p:sldId id="275" r:id="rId31"/>
    <p:sldId id="27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9" autoAdjust="0"/>
    <p:restoredTop sz="94660"/>
  </p:normalViewPr>
  <p:slideViewPr>
    <p:cSldViewPr snapToGrid="0">
      <p:cViewPr varScale="1">
        <p:scale>
          <a:sx n="80" d="100"/>
          <a:sy n="80" d="100"/>
        </p:scale>
        <p:origin x="9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F423D-69ED-4C42-B29A-168112ACDAFF}" type="datetimeFigureOut">
              <a:rPr lang="en-GH" smtClean="0"/>
              <a:t>14/06/2023</a:t>
            </a:fld>
            <a:endParaRPr lang="en-G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5299F-B3A0-41DB-9655-036B813F0362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704071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12E4B-CCB1-43D2-B45E-6D8A7621D0A8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65649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8928-F56F-4200-A98A-EA01163A9568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30676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794E1-1DC7-499C-BFDE-DB22090FC3A9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660395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04B0-0D8A-4BD2-A7F7-105DF90D4DC7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5319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E80E7-9F65-4D3D-8E62-8C2DF745E384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998659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59305-E674-4C3D-9F3F-7C2053A6C683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31640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B4D61-3F3C-4F84-9D9A-1F300FB82775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55733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2E41F-6C09-4A69-98A2-B0F21FCCEEAA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00965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98575CC-AAAC-4FE1-8003-0D5DE6407AC3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026233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6BE5-0472-4791-AE6C-F38C09F7D74B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252224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CA5A6-AC4B-437F-9977-7A4C380FC25B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866442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07C22-F41F-4B92-829E-D224178B1119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942336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0EB1D-7A0A-4B39-A559-0892F8B73BB9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305983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04637-6B01-46FD-8768-5F8FEBFD25E8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680677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0B99-6B7E-43DF-B51C-8118E106992A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963122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C330C-7E84-450D-9B8D-1A94BF295F99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838817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1166C-FF27-40DF-9225-ADC11B9D75EA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20418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418C8-631A-4626-8655-D4989852D0E8}" type="datetime8">
              <a:rPr lang="en-GH" smtClean="0"/>
              <a:t>14/06/2023 7:02 pm</a:t>
            </a:fld>
            <a:endParaRPr lang="en-G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8233A-38AF-4679-8AFF-1689F6A48BCB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2934731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5E466-5E86-BC11-0818-33B723F661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EXTREME AQUATIC ENVIRONMENTS</a:t>
            </a:r>
            <a:endParaRPr lang="en-G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612B1-BDD2-98F9-207B-3C9CC2637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33 </a:t>
            </a:r>
            <a:endParaRPr lang="en-G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C4AD7-F2E3-E903-58A2-416F028E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337207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E6597-8C6C-3C87-F62D-A96AD99FF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HYDROTHERMAL VENTS</a:t>
            </a:r>
            <a:endParaRPr lang="en-G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F61601-5C0E-00EC-4584-10F68BA95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05" y="2336800"/>
            <a:ext cx="8975558" cy="426853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FFEBEC-948B-AE71-9921-44386EAF3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10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2064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3F9FE-D866-F94B-73E0-866C27838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HYDROTHERMAL VENTS; What are they?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4C41-B4A3-6C1E-25D9-07B508823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Fissures on the seabed or on land from which geothermally heated water discharges.</a:t>
            </a:r>
          </a:p>
          <a:p>
            <a:r>
              <a:rPr lang="en-US" sz="2800" dirty="0"/>
              <a:t>Usually found in volcanically active places and areas where tectonic plates are moving apart.</a:t>
            </a:r>
          </a:p>
          <a:p>
            <a:r>
              <a:rPr lang="en-US" sz="2800" dirty="0"/>
              <a:t>Have a density of organisms 10,000 – 100,000 times greater than surrounding sea floor.</a:t>
            </a:r>
          </a:p>
          <a:p>
            <a:r>
              <a:rPr lang="en-US" sz="2800" dirty="0"/>
              <a:t>E.g. Mammoth Hot Spring in South Dakota.</a:t>
            </a:r>
            <a:endParaRPr lang="en-G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B4B77-2790-13D7-9FE9-A4DDD123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11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24313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1B41-0428-7F6A-25B7-110B8A8F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HYDROTHERMAL VENTS; Features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6D7C-5AC2-B7AB-801D-551017380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High temperature (60 0C – 140 0C)</a:t>
            </a:r>
          </a:p>
          <a:p>
            <a:r>
              <a:rPr lang="en-US" sz="3600" dirty="0"/>
              <a:t>High hydrostatic pressure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E82320-87DA-3460-B889-812E4B7D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512334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4099-297F-E039-1EF0-7B1C2350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HYDROTHERMAL VENTS; Adaptations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87647-D10B-09FB-DDED-A47A10ED3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Chemotropism. E.g. Sulphur bacteria</a:t>
            </a:r>
          </a:p>
          <a:p>
            <a:r>
              <a:rPr lang="en-US" sz="3200" dirty="0"/>
              <a:t>Extremozymes E.g. </a:t>
            </a:r>
            <a:r>
              <a:rPr lang="en-US" sz="3200" i="1" dirty="0"/>
              <a:t>Thermus aquaticus</a:t>
            </a:r>
          </a:p>
          <a:p>
            <a:r>
              <a:rPr lang="en-US" sz="3200" dirty="0"/>
              <a:t>Special symbiotic relationships. E.g. Tubeworms and Sulphur bacteria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8C2A7-466E-BEFE-CCF1-9B86429A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13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716182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DE7F1-7D7E-6D68-835F-EF225BE6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HYDROTHERMAL VENTS; Adaptations</a:t>
            </a:r>
            <a:endParaRPr lang="en-GH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124C544-2BB9-5172-E1D9-D06791D4EE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5" r="7595"/>
          <a:stretch>
            <a:fillRect/>
          </a:stretch>
        </p:blipFill>
        <p:spPr>
          <a:xfrm>
            <a:off x="2177716" y="2336873"/>
            <a:ext cx="8116467" cy="393157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E87044-679C-B2A7-1365-7E9869DC7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Tubeworms</a:t>
            </a:r>
            <a:endParaRPr lang="en-G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902414-28AD-615F-F887-CCEDE382E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14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289402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D64FB-5A26-CCBC-FE1A-5FCB99AC7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HYPERSALINE LAKES; What are They?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71F88-61AE-FEAF-2FEF-BBA6771A5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 is a landlocked body of water that contains significant concentrations of NaCl and other salts, with salinity levels surpassing that of ocean water (35%)</a:t>
            </a:r>
          </a:p>
          <a:p>
            <a:r>
              <a:rPr lang="en-US" sz="3200" dirty="0"/>
              <a:t>E.g. Dead Sea and the Great Salt Lake in Utah.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0754D-09C9-89DF-A978-C089E8B7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15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499533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DD645-4134-76BC-38C9-65BAFA31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HYPERSALINE LAKES; What are they?</a:t>
            </a:r>
            <a:endParaRPr lang="en-G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723C8-672D-0992-44DB-76EB00E05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    </a:t>
            </a:r>
            <a:endParaRPr lang="en-G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18D29D-B64A-9ED8-5420-C68B4EC438B9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/>
              <a:t>The Dead Sea</a:t>
            </a:r>
            <a:endParaRPr lang="en-G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1415F5-C217-0A46-1074-C4204563F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      </a:t>
            </a:r>
            <a:endParaRPr lang="en-GH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6826A06-A19D-BF9A-6D0B-A530F0CF8026}"/>
              </a:ext>
            </a:extLst>
          </p:cNvPr>
          <p:cNvSpPr>
            <a:spLocks noGrp="1"/>
          </p:cNvSpPr>
          <p:nvPr>
            <p:ph type="pic" idx="21"/>
          </p:nvPr>
        </p:nvSpPr>
        <p:spPr/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DF1922-021A-EA14-B627-D8257C40B878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       </a:t>
            </a:r>
            <a:endParaRPr lang="en-GH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555C01-C24A-0CF8-6D29-E40A953A6E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       </a:t>
            </a:r>
            <a:endParaRPr lang="en-GH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7ACA9576-D790-A68D-666E-959E79976011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13" b="12713"/>
          <a:stretch>
            <a:fillRect/>
          </a:stretch>
        </p:blipFill>
        <p:spPr>
          <a:xfrm>
            <a:off x="5503944" y="2206321"/>
            <a:ext cx="4790238" cy="24499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E676315-268B-D837-995F-8F2059FCCF4C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The Great Salt Lake, Utah</a:t>
            </a:r>
            <a:endParaRPr lang="en-GH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0EE826E-1691-AC45-8F04-6FAC6FB1522C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84" b="16684"/>
          <a:stretch>
            <a:fillRect/>
          </a:stretch>
        </p:blipFill>
        <p:spPr>
          <a:xfrm>
            <a:off x="676384" y="2206320"/>
            <a:ext cx="4790238" cy="244990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BB7E7-37D7-95B6-33FF-1A81DD6B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16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245280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DEBB-1EC9-3774-ECE8-2F5789B5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HYPERSALINE LAKES; Features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EA703-F3BA-E928-EA93-9D2FCE983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High osmotic pressure</a:t>
            </a:r>
          </a:p>
          <a:p>
            <a:r>
              <a:rPr lang="en-US" sz="3200" dirty="0"/>
              <a:t>High density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30C01-83CC-2F5C-60BB-8AC02E0AC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17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26079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0FE23-DBBE-134E-BDA7-965AB65CE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HYPERSALINE LAKES; Adaptations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11D22-BDC9-B3F7-C1A9-F828E0DA3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Ability to excrete excess NaCl </a:t>
            </a:r>
          </a:p>
          <a:p>
            <a:r>
              <a:rPr lang="en-US" sz="2800" dirty="0"/>
              <a:t>Ability to concentrate Potassium Chloride to counter the higher osmotic pressure outside the organism</a:t>
            </a:r>
          </a:p>
          <a:p>
            <a:r>
              <a:rPr lang="en-US" sz="2800" dirty="0"/>
              <a:t>Possession of extremozymes</a:t>
            </a:r>
          </a:p>
          <a:p>
            <a:r>
              <a:rPr lang="en-US" sz="2800" dirty="0"/>
              <a:t>Examples are </a:t>
            </a:r>
            <a:r>
              <a:rPr lang="en-US" sz="2800" i="1" dirty="0"/>
              <a:t>Salinibacter ruber</a:t>
            </a:r>
            <a:r>
              <a:rPr lang="en-US" sz="2800" dirty="0"/>
              <a:t> and </a:t>
            </a:r>
            <a:r>
              <a:rPr lang="en-US" sz="2800" i="1" dirty="0"/>
              <a:t>Halobacterium</a:t>
            </a:r>
            <a:r>
              <a:rPr lang="en-US" sz="2800" dirty="0"/>
              <a:t> sp.</a:t>
            </a:r>
            <a:endParaRPr lang="en-G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3B1D3F-A840-F980-A6D8-3ADB8161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18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836291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A4544-15F9-BCA5-0722-AD5700CD2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EPHEMERAL AND INTERMITTENT WATER BODIES; What are they?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AABD-D65C-CC43-AF29-FAA6C9D4B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Water bodies that have water channels are always above the water table.</a:t>
            </a:r>
          </a:p>
          <a:p>
            <a:r>
              <a:rPr lang="en-US" sz="3200" dirty="0"/>
              <a:t>Usually fed by direct precipitation such as rain and snow.</a:t>
            </a:r>
          </a:p>
          <a:p>
            <a:r>
              <a:rPr lang="en-US" sz="3200" dirty="0"/>
              <a:t>They therefore dry up in summer or dry season.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8256B-6E71-18E3-6B5F-F9C8C676F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19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984189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2353-AACD-A26C-5BDF-990EFA56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F678-38D5-56F4-F4E3-D6B4051A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TYPES OF EXTREME AQUATIC ENVIRONMENTS</a:t>
            </a:r>
          </a:p>
          <a:p>
            <a:r>
              <a:rPr lang="en-US" dirty="0"/>
              <a:t>DEEP OCEAN TRENCHES</a:t>
            </a:r>
          </a:p>
          <a:p>
            <a:r>
              <a:rPr lang="en-US" dirty="0"/>
              <a:t>HYDROTHERMAL VENTS</a:t>
            </a:r>
          </a:p>
          <a:p>
            <a:r>
              <a:rPr lang="en-US" dirty="0"/>
              <a:t>HYPERSALINE LAKES</a:t>
            </a:r>
          </a:p>
          <a:p>
            <a:r>
              <a:rPr lang="en-US" dirty="0"/>
              <a:t>EPHEMERAL AND INTERMITTENT WATER BODIES</a:t>
            </a:r>
          </a:p>
          <a:p>
            <a:r>
              <a:rPr lang="en-US" dirty="0"/>
              <a:t>ESTUARIES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G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D937F-5213-5AF8-9A7A-C492487A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507018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A261E-69DA-E714-AD13-7972E2488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EPHEMERAL AND INTERMITTENT WATER BODIES; What are they?</a:t>
            </a:r>
            <a:endParaRPr lang="en-G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AA32C-CD47-6DF6-70D7-580354AB7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43" y="2715862"/>
            <a:ext cx="9613861" cy="3648843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60A12A-3B6E-051C-5619-B245AFBC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20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056407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A170E-3FC2-DBA8-D2B7-F0A914426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EPHEMERAL AND INTERMITTENT WATER BODIES; Features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1A127-0565-D0F3-67BE-DE7C502A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Fluctuation between aquatic and terrestrial conditions.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49B74-8CDF-071E-0255-95745FC0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21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83203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E7752-7C00-E005-09A5-C81084F6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EPHEMERAL AND INTERMITTENT WATER BODIES; Adaptations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3A7F5-D230-CBB3-8381-FA80699DC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Possession of lungs for gaseous exchange in the absence of water. E.g. African lungfish</a:t>
            </a:r>
          </a:p>
          <a:p>
            <a:r>
              <a:rPr lang="en-US" sz="2800" dirty="0"/>
              <a:t>Special structures for movement on land . E.g. Walking catfish</a:t>
            </a:r>
          </a:p>
          <a:p>
            <a:r>
              <a:rPr lang="en-US" sz="2800" dirty="0"/>
              <a:t>Aestivation. E.g. African lungfish (as long as 4 years)</a:t>
            </a:r>
          </a:p>
          <a:p>
            <a:r>
              <a:rPr lang="en-US" sz="2800" dirty="0"/>
              <a:t>Migration</a:t>
            </a:r>
            <a:endParaRPr lang="en-G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97269F-7BC0-0D93-9E07-12F09597A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176979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E3432-E167-EBCA-B5E6-E8D13E0D6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EPHEMERAL AND INTERMITTENT WATER BODIES; Adaptations</a:t>
            </a:r>
            <a:endParaRPr lang="en-GH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FD79D20-FFBA-7402-856D-DBA0FB08968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7" b="17077"/>
          <a:stretch>
            <a:fillRect/>
          </a:stretch>
        </p:blipFill>
        <p:spPr>
          <a:xfrm>
            <a:off x="2899611" y="2336874"/>
            <a:ext cx="7394571" cy="35993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9E4556-532D-2D00-BAD9-8077BF7C7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African lungfish </a:t>
            </a:r>
            <a:endParaRPr lang="en-G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2E42D-4DC6-569F-CAA2-38C1BFD67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23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155815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E0170-DB17-9DA4-6FA5-D3EBFA3F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ESTUARIES; What are They?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64E50-F99D-B215-D15E-E601FD991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place where a lotic water body joins with the salt water of the ocean.</a:t>
            </a:r>
          </a:p>
          <a:p>
            <a:r>
              <a:rPr lang="en-US" sz="3200" dirty="0"/>
              <a:t>They form a transition zone between river environments and maritime environments. 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65DC6-C4E6-C840-BA76-7A70D2821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24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294151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244AC-2C16-7F6E-D96F-A218ED639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ESTUARIES; What are they?</a:t>
            </a:r>
            <a:endParaRPr lang="en-G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34DD7E-EFE1-0D02-5235-BAC6B5FB9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632" y="2336800"/>
            <a:ext cx="8349915" cy="407603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3AF6E5-A9B3-A81B-D706-803D6A0A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25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541220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6BF07-F4C4-4FA8-6AD8-35F111AE8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ESTUARIES; Features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2BF73-73F0-5FE5-99FF-31B1FF5E1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Brackish water (salinity between freshwater and full strength ocean water)</a:t>
            </a:r>
          </a:p>
          <a:p>
            <a:r>
              <a:rPr lang="en-US" sz="3200" dirty="0"/>
              <a:t>Turbulence</a:t>
            </a:r>
          </a:p>
          <a:p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11193-765B-BDE8-F854-FA814F9AC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26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8182572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6CA3-8A60-2496-A9CF-D6B68D38D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ESTUARIES; Adaptations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4752-451E-36EB-730E-36D1990B8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Euryhalinity</a:t>
            </a:r>
          </a:p>
          <a:p>
            <a:r>
              <a:rPr lang="en-US" sz="3200" dirty="0"/>
              <a:t>Avoiding unfavorable salinity conditions.</a:t>
            </a:r>
          </a:p>
          <a:p>
            <a:r>
              <a:rPr lang="en-US" sz="3200" dirty="0"/>
              <a:t>Pneumatophores for gaseous exchange. E.g. mangroves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E1192-F854-F9B2-B19B-9FBE9B809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27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615160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A3772-C845-3AE3-2743-6C7FCFC3E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ESTUARIES; Adaptations</a:t>
            </a:r>
            <a:endParaRPr lang="en-GH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F2972E-624E-84C3-F811-66626F6A3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2884" y="2336872"/>
            <a:ext cx="7671296" cy="400384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343DC-5FD5-C167-BED6-753D22EE6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Pneumatophores</a:t>
            </a:r>
            <a:endParaRPr lang="en-G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790F04-3D79-B928-C8E1-A82D99FA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28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067476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523F-350D-ED78-E2EC-F628A041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06D77-EF22-9946-B670-26D451494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ability to adapt and thrive in any environment, no matter how extreme, is one of the defining characteristics of life as we know it.</a:t>
            </a:r>
          </a:p>
          <a:p>
            <a:r>
              <a:rPr lang="en-US" sz="3200" dirty="0"/>
              <a:t>Life on Earth is truly hardy and ubiquitous.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391DD-71AC-5896-0E13-54631800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29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597403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0C2BF-6333-8638-6590-19F8904DB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80DCF-80D0-D325-33DB-D5C441AE6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an environment (E) to be considered extreme (E), it must contain certain conditions such as high temperature and high pressure that makes it very </a:t>
            </a:r>
            <a:r>
              <a:rPr lang="en-US" sz="2800" dirty="0">
                <a:solidFill>
                  <a:srgbClr val="FFFF00"/>
                </a:solidFill>
              </a:rPr>
              <a:t>hard</a:t>
            </a:r>
            <a:r>
              <a:rPr lang="en-US" sz="2800" dirty="0"/>
              <a:t> for </a:t>
            </a:r>
            <a:r>
              <a:rPr lang="en-US" sz="2800" dirty="0">
                <a:solidFill>
                  <a:srgbClr val="FFFF00"/>
                </a:solidFill>
              </a:rPr>
              <a:t>other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FF00"/>
                </a:solidFill>
              </a:rPr>
              <a:t>life</a:t>
            </a:r>
            <a:r>
              <a:rPr lang="en-US" sz="2800" dirty="0"/>
              <a:t> forms to survive.</a:t>
            </a:r>
          </a:p>
          <a:p>
            <a:r>
              <a:rPr lang="en-US" sz="2800" dirty="0"/>
              <a:t>Thus an EE is marked by a peculiar set of biota.</a:t>
            </a:r>
          </a:p>
          <a:p>
            <a:r>
              <a:rPr lang="en-US" sz="2800" dirty="0"/>
              <a:t>If such an environment is found in water, then it is considered an extreme aquatic environment.</a:t>
            </a:r>
            <a:endParaRPr lang="en-G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98BC0-9B2C-ADCC-F128-6F19791E7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3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627585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EF883-F74D-A7AD-17B4-B60322826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64274-9BDD-24C1-F013-3159B4F1D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dirty="0"/>
              <a:t>    </a:t>
            </a:r>
          </a:p>
          <a:p>
            <a:pPr marL="0" indent="0">
              <a:buNone/>
            </a:pPr>
            <a:r>
              <a:rPr lang="en-US" sz="7200" dirty="0"/>
              <a:t>    THANK YOU!!!</a:t>
            </a:r>
            <a:endParaRPr lang="en-GH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2E14A-4E9A-867B-8A8D-86F59D8E6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30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9941764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B1634-A023-24A3-3532-D4081E547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33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66756-182E-1DA1-CBA9-FB2D2EF59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KUNYELEWOSI Alexander</a:t>
            </a:r>
          </a:p>
          <a:p>
            <a:r>
              <a:rPr lang="en-US" dirty="0"/>
              <a:t>ASIEDU Precious</a:t>
            </a:r>
          </a:p>
          <a:p>
            <a:r>
              <a:rPr lang="en-US" dirty="0"/>
              <a:t>DJONOR Audrey Antonia</a:t>
            </a:r>
          </a:p>
          <a:p>
            <a:r>
              <a:rPr lang="en-US" dirty="0"/>
              <a:t>BOTCHWEY Bismark</a:t>
            </a:r>
          </a:p>
          <a:p>
            <a:r>
              <a:rPr lang="en-US" dirty="0"/>
              <a:t>ODAME-LABI Kelvin</a:t>
            </a:r>
          </a:p>
          <a:p>
            <a:r>
              <a:rPr lang="en-US" dirty="0"/>
              <a:t>AKONNOR Anita Nhyira</a:t>
            </a:r>
          </a:p>
          <a:p>
            <a:r>
              <a:rPr lang="en-US" dirty="0"/>
              <a:t>OWUSU Tracy Abena Adoma</a:t>
            </a:r>
            <a:endParaRPr lang="en-G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D47BC1-C15D-2BCF-BC4B-BB4A85207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31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899122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E0EAB-7461-100A-D9AD-308FAC7BC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EXTREME AQUATIC ENVIRONMENTS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BB974-6782-3358-682A-17236CDAC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Deep Ocean Trenches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Geothermal Vents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Hypersaline Lakes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Ephemeral and Intermittent Water Bodies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Estuaries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468D7-5939-89B6-D229-31096A85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4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32114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B9B11-0986-8EBA-727B-DB3CC21F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OCEAN TRENCHES</a:t>
            </a:r>
            <a:endParaRPr lang="en-GH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4855264-D463-BBC5-BACD-98FFB9C8A23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" b="280"/>
          <a:stretch>
            <a:fillRect/>
          </a:stretch>
        </p:blipFill>
        <p:spPr>
          <a:xfrm>
            <a:off x="2755233" y="2336873"/>
            <a:ext cx="7538950" cy="419627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C27B61-38A2-37A7-613B-DB81DF7B5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Deep Ocean trench</a:t>
            </a:r>
            <a:endParaRPr lang="en-G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0EE45-CE31-39F5-0ACD-7350D931E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5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45201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CCCBA-C589-7070-4355-28C8F86FB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OCEAN TRENCHES; What are they? 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DDD5B-EF75-057A-DEF5-DFC03474B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Prominent, long, narrow depressions of the ocean floor.</a:t>
            </a:r>
          </a:p>
          <a:p>
            <a:r>
              <a:rPr lang="en-US" sz="3200" dirty="0"/>
              <a:t>Typically 3 to 4 km below the level of the surrounding oceanic floor.</a:t>
            </a:r>
          </a:p>
          <a:p>
            <a:r>
              <a:rPr lang="en-US" sz="3200" dirty="0"/>
              <a:t>Can be thousands of kilometers deep.</a:t>
            </a:r>
          </a:p>
          <a:p>
            <a:r>
              <a:rPr lang="en-US" sz="3200" dirty="0"/>
              <a:t>The deepest is the Mariana Trench (11022 meters)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BD8F7-7F08-C300-117D-BEAD3DBF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6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130408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EB72-382C-B607-12DE-263C38231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OCEAN TRENCHES; Features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47659-2716-2BC2-BBB2-8137DC07C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High hydrostatic pressure</a:t>
            </a:r>
          </a:p>
          <a:p>
            <a:r>
              <a:rPr lang="en-US" sz="3200" dirty="0"/>
              <a:t>Low radiant energy</a:t>
            </a:r>
          </a:p>
          <a:p>
            <a:r>
              <a:rPr lang="en-US" sz="3200" dirty="0"/>
              <a:t>Low visibility</a:t>
            </a:r>
          </a:p>
          <a:p>
            <a:r>
              <a:rPr lang="en-US" sz="3200" dirty="0"/>
              <a:t>Low food availability</a:t>
            </a:r>
          </a:p>
          <a:p>
            <a:r>
              <a:rPr lang="en-US" sz="3200" dirty="0"/>
              <a:t>Low temperature (usually)</a:t>
            </a:r>
            <a:endParaRPr lang="en-GH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E317B-D91D-57CA-586D-7E092E87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7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626295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ACEC9-E402-621D-3BAF-0718A412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OCEAN TRENCHES; Adaptations</a:t>
            </a:r>
            <a:endParaRPr lang="en-G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23FB7-1941-4342-912B-E5309D293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Ability to withstand high pressure</a:t>
            </a:r>
          </a:p>
          <a:p>
            <a:r>
              <a:rPr lang="en-US" sz="2800" dirty="0"/>
              <a:t>Chemosynthesis. E.g. Sulphur bacteria</a:t>
            </a:r>
          </a:p>
          <a:p>
            <a:r>
              <a:rPr lang="en-US" sz="2800" dirty="0"/>
              <a:t>Detritivorous mode of nutrition E.g. Sea cucumber</a:t>
            </a:r>
          </a:p>
          <a:p>
            <a:r>
              <a:rPr lang="en-US" sz="2800" dirty="0"/>
              <a:t>Bioluminescence as a mode of communication E.g. Angler fish</a:t>
            </a:r>
          </a:p>
          <a:p>
            <a:r>
              <a:rPr lang="en-US" sz="2800" dirty="0"/>
              <a:t>Electrical modes of communication and detecting prey, using ampullae of Lorenzini E.g. Goblin shark</a:t>
            </a:r>
            <a:endParaRPr lang="en-G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5B609-FE06-022C-DD47-66C58D84D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8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00025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265E-5509-76A0-E834-D50D2449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OCEAN TRENCHES; Adaptations</a:t>
            </a:r>
            <a:endParaRPr lang="en-G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5E446-883C-D56E-3DCC-49363CCDD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 </a:t>
            </a:r>
            <a:endParaRPr lang="en-GH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C9640967-1C6F-EFD3-C908-3D95F02F2B4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21" b="23021"/>
          <a:stretch/>
        </p:blipFill>
        <p:spPr>
          <a:xfrm>
            <a:off x="680318" y="2336872"/>
            <a:ext cx="3189256" cy="253688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10B6A-B9B6-4A94-9079-296D5DEF8507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Angler fish</a:t>
            </a:r>
            <a:endParaRPr lang="en-GH" dirty="0"/>
          </a:p>
          <a:p>
            <a:endParaRPr lang="en-G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9D20293-D9D5-9B47-D408-2AC633B461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en-GH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B494D1F-25C2-387A-D51D-C2A0250BAAF0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4" b="5884"/>
          <a:stretch>
            <a:fillRect/>
          </a:stretch>
        </p:blipFill>
        <p:spPr>
          <a:xfrm>
            <a:off x="3945470" y="2336873"/>
            <a:ext cx="3189256" cy="2536888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18A006-2AD2-166E-F82D-3944A31C509B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Sea cucumber</a:t>
            </a:r>
            <a:endParaRPr lang="en-GH" dirty="0"/>
          </a:p>
          <a:p>
            <a:endParaRPr lang="en-GH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25E654-589B-1517-99DF-780A43A478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   </a:t>
            </a:r>
            <a:endParaRPr lang="en-GH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6049B957-3FA7-FB4D-F331-8D47323AAA7D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6" b="5786"/>
          <a:stretch>
            <a:fillRect/>
          </a:stretch>
        </p:blipFill>
        <p:spPr>
          <a:xfrm>
            <a:off x="7230677" y="2336872"/>
            <a:ext cx="3289281" cy="2536889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638B12-A84B-5F97-1A77-75AF243AA9E6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Goblin shark</a:t>
            </a:r>
            <a:endParaRPr lang="en-GH" dirty="0"/>
          </a:p>
          <a:p>
            <a:endParaRPr lang="en-G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8B5A3-D68F-EE43-AD96-758FBED1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8233A-38AF-4679-8AFF-1689F6A48BCB}" type="slidenum">
              <a:rPr lang="en-GH" smtClean="0"/>
              <a:t>9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63251992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276</TotalTime>
  <Words>795</Words>
  <Application>Microsoft Office PowerPoint</Application>
  <PresentationFormat>Widescreen</PresentationFormat>
  <Paragraphs>156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Trebuchet MS</vt:lpstr>
      <vt:lpstr>Wingdings</vt:lpstr>
      <vt:lpstr>Berlin</vt:lpstr>
      <vt:lpstr>EXTREME AQUATIC ENVIRONMENTS</vt:lpstr>
      <vt:lpstr>OUTLINE</vt:lpstr>
      <vt:lpstr>INTRODUCTION</vt:lpstr>
      <vt:lpstr>TYPES OF EXTREME AQUATIC ENVIRONMENTS</vt:lpstr>
      <vt:lpstr>DEEP OCEAN TRENCHES</vt:lpstr>
      <vt:lpstr>DEEP OCEAN TRENCHES; What are they? </vt:lpstr>
      <vt:lpstr>DEEP OCEAN TRENCHES; Features</vt:lpstr>
      <vt:lpstr>DEEP OCEAN TRENCHES; Adaptations</vt:lpstr>
      <vt:lpstr>DEEP OCEAN TRENCHES; Adaptations</vt:lpstr>
      <vt:lpstr>HYDROTHERMAL VENTS</vt:lpstr>
      <vt:lpstr>HYDROTHERMAL VENTS; What are they?</vt:lpstr>
      <vt:lpstr>HYDROTHERMAL VENTS; Features</vt:lpstr>
      <vt:lpstr>HYDROTHERMAL VENTS; Adaptations</vt:lpstr>
      <vt:lpstr>HYDROTHERMAL VENTS; Adaptations</vt:lpstr>
      <vt:lpstr>HYPERSALINE LAKES; What are They?</vt:lpstr>
      <vt:lpstr>HYPERSALINE LAKES; What are they?</vt:lpstr>
      <vt:lpstr>HYPERSALINE LAKES; Features</vt:lpstr>
      <vt:lpstr>HYPERSALINE LAKES; Adaptations</vt:lpstr>
      <vt:lpstr>EPHEMERAL AND INTERMITTENT WATER BODIES; What are they?</vt:lpstr>
      <vt:lpstr>EPHEMERAL AND INTERMITTENT WATER BODIES; What are they?</vt:lpstr>
      <vt:lpstr>EPHEMERAL AND INTERMITTENT WATER BODIES; Features</vt:lpstr>
      <vt:lpstr>EPHEMERAL AND INTERMITTENT WATER BODIES; Adaptations</vt:lpstr>
      <vt:lpstr>EPHEMERAL AND INTERMITTENT WATER BODIES; Adaptations</vt:lpstr>
      <vt:lpstr>ESTUARIES; What are They?</vt:lpstr>
      <vt:lpstr>ESTUARIES; What are they?</vt:lpstr>
      <vt:lpstr>ESTUARIES; Features</vt:lpstr>
      <vt:lpstr>ESTUARIES; Adaptations</vt:lpstr>
      <vt:lpstr>ESTUARIES; Adaptations</vt:lpstr>
      <vt:lpstr>CONCLUSION</vt:lpstr>
      <vt:lpstr>    </vt:lpstr>
      <vt:lpstr>GROUP 33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EXTREME AQUATIC ENVIRONMENTS</dc:title>
  <dc:creator>Samuel Agyapong Antwi</dc:creator>
  <cp:lastModifiedBy>Samuel Agyapong Antwi</cp:lastModifiedBy>
  <cp:revision>64</cp:revision>
  <dcterms:created xsi:type="dcterms:W3CDTF">2023-06-14T21:25:04Z</dcterms:created>
  <dcterms:modified xsi:type="dcterms:W3CDTF">2023-06-15T02:03:42Z</dcterms:modified>
</cp:coreProperties>
</file>

<file path=docProps/thumbnail.jpeg>
</file>